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008870-0C72-417C-9271-2563C5711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57903E1-FF97-4FB0-BD91-1C7295B32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119C6D6-2DC3-4029-A89B-3C0B40A7A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0F5C921-BF01-4C53-A9B5-3AE6A10D3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B163224-9463-4897-9D4F-3FFDF856A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6993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2A601D-4FDD-4419-9BD0-B1B6F2587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214D09A-8977-4294-ACF1-9CD64A1000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C83F3A0-0C48-442D-B488-C09BC7FC0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0EF82BE-F233-4BA9-A651-9D0A367DF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3DA39CF-A3BF-418B-A2FC-E845ECB6E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6874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56547F3-4BC3-44D7-88EB-72A10B6C38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2B50804-E595-47B1-B1AF-78B1C82B6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D4F92B9-C144-429E-978C-0B95CCCD9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1027C9D-9C9E-45FE-8C90-8D7F0BD33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32D85BB-CD6C-4188-B2D1-50D48B55C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71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EF287C-5D43-49E6-A2DB-969A8798D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18BD4C5-2F58-4855-9252-370505946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978082D-B3AD-4942-8731-B9A15EA55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DF860FC-2A1F-44DF-95E8-29D2A1CF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07FDCB4-61E3-439E-84A1-1E78A608C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48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B3905D-4999-40C4-8ED9-8D6015A14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5157D6A-4BBD-4B61-BE87-D7BA52B0E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60D27A6-BA07-464D-BD90-36CBE5FB2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28732C0-7796-4494-83CE-243124820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673DB55-A31E-4FC9-8F33-C1523B439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3524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CBB5CE-18B8-4A08-B2D7-8FCAAF303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F3B881-FF2E-4482-B3F7-30458575B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6F469AD-2DD8-4BB8-AE9F-0B14BD7AA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EFE35DE-5CBC-4F2D-9656-E00963A37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06DDABF-8908-4CC2-B720-384A4907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5DC508A-3231-4F89-80FC-49774A4F6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700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835E54-53D0-43C4-84B2-E89CFB9FA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AE3B06F-C015-4EB4-ABB6-15A915DA0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370DAB7-6B15-417C-8A06-3EABC12571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182FD2A-2747-4D15-988F-C06761653A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310D3AA-B7D1-4A83-A478-053DF5956D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7777FE9-FFD9-46BE-8DC7-106FDAD20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0C318B15-FD82-4F07-97CC-0A1F16FE4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7A79159-09BD-434D-93F2-1FAF2911C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803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34A99C-5508-4B48-97B5-2EDF09FD8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F276592-6A08-4B60-8DEA-8922C3B92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81E2221-61DB-444D-9559-DDEE21857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4017C61-4DAE-4EBD-8FE7-A692C6B17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3151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2BAECA4-982D-45B7-B24D-DA2C49FEE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D7D5574-23ED-4C13-A1B7-EE3BC0D72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5406391-5A5F-4477-8885-BFE814F35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353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A37668-888A-4F1F-B9DA-CF289F25D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C11131B-F03A-42F4-9A76-DD45D8D9E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5293086-1AD6-4132-9959-8F9ABF01D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F068B06-0330-4D48-BBBB-B4359224A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D10B0A2-FBC3-44C2-8B0F-4FC976D4A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D69C40C-D632-4421-B988-9EC25D6C5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888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81D654-2CDD-4FD7-8A42-7A88C9D8E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05DA721-6FCE-4CC8-B05D-F46D1FEEE1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7DC0342-5F6C-4894-9C52-B95506B72C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B8E203D-4CB4-4176-A814-90B2BE690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85B2B67-CCD2-498E-9B99-7909A5565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194E2B0-B7A3-4BE6-AB1F-189DDB578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6089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AC51319-EC34-497C-88D1-4CEC778B4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F8B04CA-AEA1-4EC9-A9E7-1FF0E6639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3E8919A-36C9-4080-8944-5292D203A0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7916F-E73E-4CCC-8A3E-DBB1F965780E}" type="datetimeFigureOut">
              <a:rPr lang="zh-TW" altLang="en-US" smtClean="0"/>
              <a:t>2022/11/10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20423AB-96B7-4530-B1B9-6E3F3C94D8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09E3165-ED36-4192-862C-6BE43F5AB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1DC57-9CE6-4D35-B247-14FAD41F68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382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57E76E-F23F-40CC-8E53-85CDE3438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Chapter 4 Introduction to Pandas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CCD8A8-29F5-4A3A-917B-C3F18C84B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 this chapter, we will be acquainted with the data science library of the Scientific Python Ecosystem, Pandas.</a:t>
            </a:r>
          </a:p>
          <a:p>
            <a:r>
              <a:rPr lang="en-US" altLang="zh-TW" dirty="0"/>
              <a:t>We will learn the basic data structures, a few operations, and the recipes of visualization with Matplotlib.</a:t>
            </a:r>
          </a:p>
          <a:p>
            <a:pPr lvl="1"/>
            <a:r>
              <a:rPr lang="en-US" altLang="zh-TW" dirty="0"/>
              <a:t>Pandas basics</a:t>
            </a:r>
          </a:p>
          <a:p>
            <a:pPr lvl="1"/>
            <a:r>
              <a:rPr lang="en-US" altLang="zh-TW" dirty="0"/>
              <a:t>Series in Pandas</a:t>
            </a:r>
          </a:p>
          <a:p>
            <a:pPr lvl="1"/>
            <a:r>
              <a:rPr lang="en-US" altLang="zh-TW" dirty="0"/>
              <a:t>Pandas </a:t>
            </a:r>
            <a:r>
              <a:rPr lang="en-US" altLang="zh-TW" dirty="0" err="1"/>
              <a:t>dataframes</a:t>
            </a:r>
            <a:endParaRPr lang="en-US" altLang="zh-TW" dirty="0"/>
          </a:p>
          <a:p>
            <a:pPr lvl="1"/>
            <a:r>
              <a:rPr lang="en-US" altLang="zh-TW" dirty="0"/>
              <a:t>Visualizing the data in </a:t>
            </a:r>
            <a:r>
              <a:rPr lang="en-US" altLang="zh-TW" dirty="0" err="1"/>
              <a:t>dataframes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24328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94D9E7-AA6B-488F-A4BC-6F5D9B823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B9BEEBA-6E79-4755-AE2B-99371B9F4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pandas as pd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matplotlib.pyplot</a:t>
            </a:r>
            <a:r>
              <a:rPr lang="en-US" altLang="zh-TW" dirty="0"/>
              <a:t> as </a:t>
            </a:r>
            <a:r>
              <a:rPr lang="en-US" altLang="zh-TW" dirty="0" err="1"/>
              <a:t>plt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/>
              <a:t>data = {'city': ['Bangalore', 'Bangalore', 'Bangalore', 'Mumbai', 'Mumbai', 'Mumbai'], </a:t>
            </a:r>
          </a:p>
          <a:p>
            <a:pPr marL="457200" lvl="1" indent="0">
              <a:buNone/>
            </a:pPr>
            <a:r>
              <a:rPr lang="en-US" altLang="zh-TW" dirty="0"/>
              <a:t>    'year': [2020, 2021, 2022, 2020, 2021, 2022,],</a:t>
            </a:r>
          </a:p>
          <a:p>
            <a:pPr marL="457200" lvl="1" indent="0">
              <a:buNone/>
            </a:pPr>
            <a:r>
              <a:rPr lang="en-US" altLang="zh-TW" dirty="0"/>
              <a:t>    'population': [10.0, 10.1, 10.2, 5.2, 5.3, 5.5]}</a:t>
            </a:r>
          </a:p>
          <a:p>
            <a:pPr marL="457200" lvl="1" indent="0">
              <a:buNone/>
            </a:pPr>
            <a:r>
              <a:rPr lang="en-US" altLang="zh-TW" dirty="0"/>
              <a:t>df2 = </a:t>
            </a:r>
            <a:r>
              <a:rPr lang="en-US" altLang="zh-TW" dirty="0" err="1"/>
              <a:t>pd.DataFrame</a:t>
            </a:r>
            <a:r>
              <a:rPr lang="en-US" altLang="zh-TW" dirty="0"/>
              <a:t>(data, columns=['year', 'city', 'population'])</a:t>
            </a:r>
          </a:p>
          <a:p>
            <a:pPr marL="457200" lvl="1" indent="0">
              <a:buNone/>
            </a:pPr>
            <a:r>
              <a:rPr lang="en-US" altLang="zh-TW" dirty="0"/>
              <a:t>print(df2)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67271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581C7B-8D8F-43C0-B7B5-C96A031C4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Visualizing the Data in </a:t>
            </a:r>
            <a:r>
              <a:rPr lang="en-US" altLang="zh-TW" b="1" dirty="0" err="1"/>
              <a:t>Dataframes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F98ADF6-C329-4BE3-BEC0-FEE341741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/>
              <a:t>Now, we will learn how to visualize Pandas data structures.</a:t>
            </a:r>
          </a:p>
          <a:p>
            <a:r>
              <a:rPr lang="en-US" altLang="zh-TW" dirty="0"/>
              <a:t>Objects of Pandas</a:t>
            </a:r>
            <a:r>
              <a:rPr lang="zh-TW" altLang="en-US" dirty="0"/>
              <a:t> </a:t>
            </a:r>
            <a:r>
              <a:rPr lang="en-US" altLang="zh-TW" dirty="0"/>
              <a:t>data structures call Matplotlib visualization functions like plot().</a:t>
            </a:r>
          </a:p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pandas as pd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matplotlib.pyplot</a:t>
            </a:r>
            <a:r>
              <a:rPr lang="en-US" altLang="zh-TW" dirty="0"/>
              <a:t> as </a:t>
            </a:r>
            <a:r>
              <a:rPr lang="en-US" altLang="zh-TW" dirty="0" err="1"/>
              <a:t>plt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/>
              <a:t>df1 = </a:t>
            </a:r>
            <a:r>
              <a:rPr lang="en-US" altLang="zh-TW" dirty="0" err="1"/>
              <a:t>pd.DataFrame</a:t>
            </a:r>
            <a:r>
              <a:rPr lang="en-US" altLang="zh-TW" dirty="0"/>
              <a:t>()</a:t>
            </a:r>
          </a:p>
          <a:p>
            <a:pPr marL="457200" lvl="1" indent="0">
              <a:buNone/>
            </a:pPr>
            <a:r>
              <a:rPr lang="en-US" altLang="zh-TW" dirty="0"/>
              <a:t>df1['A'] = </a:t>
            </a:r>
            <a:r>
              <a:rPr lang="en-US" altLang="zh-TW" dirty="0" err="1"/>
              <a:t>pd.Series</a:t>
            </a:r>
            <a:r>
              <a:rPr lang="en-US" altLang="zh-TW" dirty="0"/>
              <a:t>(list(range(100)))</a:t>
            </a:r>
          </a:p>
          <a:p>
            <a:pPr marL="457200" lvl="1" indent="0">
              <a:buNone/>
            </a:pPr>
            <a:r>
              <a:rPr lang="en-US" altLang="zh-TW" dirty="0"/>
              <a:t>df1['B'] = </a:t>
            </a:r>
            <a:r>
              <a:rPr lang="en-US" altLang="zh-TW" dirty="0" err="1"/>
              <a:t>np.random.randn</a:t>
            </a:r>
            <a:r>
              <a:rPr lang="en-US" altLang="zh-TW" dirty="0"/>
              <a:t>(100, 1)</a:t>
            </a:r>
          </a:p>
          <a:p>
            <a:pPr marL="457200" lvl="1" indent="0">
              <a:buNone/>
            </a:pPr>
            <a:r>
              <a:rPr lang="en-US" altLang="zh-TW" dirty="0"/>
              <a:t>print(df1)</a:t>
            </a:r>
          </a:p>
          <a:p>
            <a:pPr marL="457200" lvl="1" indent="0">
              <a:buNone/>
            </a:pPr>
            <a:r>
              <a:rPr lang="en-US" altLang="zh-TW" dirty="0"/>
              <a:t>df1.plot(x='A', y='B')</a:t>
            </a:r>
          </a:p>
          <a:p>
            <a:pPr marL="457200" lvl="1" indent="0">
              <a:buNone/>
            </a:pPr>
            <a:r>
              <a:rPr lang="en-US" altLang="zh-TW" dirty="0" err="1"/>
              <a:t>plt.show</a:t>
            </a:r>
            <a:r>
              <a:rPr lang="en-US" altLang="zh-TW" dirty="0"/>
              <a:t>()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7215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7FDADF-0A9A-4166-A1FF-887B4409B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265201D-F59F-4227-92B1-063B97A11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pandas as pd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matplotlib.pyplot</a:t>
            </a:r>
            <a:r>
              <a:rPr lang="en-US" altLang="zh-TW" dirty="0"/>
              <a:t> as </a:t>
            </a:r>
            <a:r>
              <a:rPr lang="en-US" altLang="zh-TW" dirty="0" err="1"/>
              <a:t>plt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/>
              <a:t>df2 = </a:t>
            </a:r>
            <a:r>
              <a:rPr lang="en-US" altLang="zh-TW" dirty="0" err="1"/>
              <a:t>pd.DataFrame</a:t>
            </a:r>
            <a:r>
              <a:rPr lang="en-US" altLang="zh-TW" dirty="0"/>
              <a:t>(</a:t>
            </a:r>
            <a:r>
              <a:rPr lang="en-US" altLang="zh-TW" dirty="0" err="1"/>
              <a:t>np.random.rand</a:t>
            </a:r>
            <a:r>
              <a:rPr lang="en-US" altLang="zh-TW" dirty="0"/>
              <a:t>(10, 4),columns=['A', 'B', 'C', 'D'])</a:t>
            </a:r>
          </a:p>
          <a:p>
            <a:pPr marL="457200" lvl="1" indent="0">
              <a:buNone/>
            </a:pPr>
            <a:r>
              <a:rPr lang="en-US" altLang="zh-TW" dirty="0"/>
              <a:t>print(df2)</a:t>
            </a:r>
          </a:p>
          <a:p>
            <a:pPr marL="457200" lvl="1" indent="0">
              <a:buNone/>
            </a:pPr>
            <a:r>
              <a:rPr lang="en-US" altLang="zh-TW" dirty="0"/>
              <a:t>df2.plot.bar()</a:t>
            </a:r>
          </a:p>
          <a:p>
            <a:pPr marL="457200" lvl="1" indent="0">
              <a:buNone/>
            </a:pPr>
            <a:r>
              <a:rPr lang="en-US" altLang="zh-TW" dirty="0" err="1"/>
              <a:t>plt.show</a:t>
            </a:r>
            <a:r>
              <a:rPr lang="en-US" altLang="zh-TW" dirty="0"/>
              <a:t>()</a:t>
            </a:r>
          </a:p>
          <a:p>
            <a:pPr marL="457200" lvl="1" indent="0">
              <a:buNone/>
            </a:pPr>
            <a:r>
              <a:rPr lang="en-US" altLang="zh-TW" dirty="0"/>
              <a:t>df2.plot.barh() # Horizontal Bar Char</a:t>
            </a:r>
          </a:p>
          <a:p>
            <a:pPr marL="457200" lvl="1" indent="0">
              <a:buNone/>
            </a:pPr>
            <a:r>
              <a:rPr lang="en-US" altLang="zh-TW" dirty="0" err="1"/>
              <a:t>plt.show</a:t>
            </a:r>
            <a:r>
              <a:rPr lang="en-US" altLang="zh-TW" dirty="0"/>
              <a:t>()</a:t>
            </a:r>
          </a:p>
          <a:p>
            <a:pPr marL="457200" lvl="1" indent="0">
              <a:buNone/>
            </a:pPr>
            <a:r>
              <a:rPr lang="en-US" altLang="zh-TW" dirty="0"/>
              <a:t>df2.plot.bar(stacked = True)</a:t>
            </a:r>
          </a:p>
          <a:p>
            <a:pPr marL="457200" lvl="1" indent="0">
              <a:buNone/>
            </a:pPr>
            <a:r>
              <a:rPr lang="en-US" altLang="zh-TW" dirty="0" err="1"/>
              <a:t>plt.show</a:t>
            </a:r>
            <a:r>
              <a:rPr lang="en-US" altLang="zh-TW" dirty="0"/>
              <a:t>()</a:t>
            </a:r>
          </a:p>
          <a:p>
            <a:pPr marL="457200" lvl="1" indent="0">
              <a:buNone/>
            </a:pPr>
            <a:r>
              <a:rPr lang="en-US" altLang="zh-TW" dirty="0"/>
              <a:t>df2.plot.barh(stacked = True)</a:t>
            </a:r>
          </a:p>
          <a:p>
            <a:pPr marL="457200" lvl="1" indent="0">
              <a:buNone/>
            </a:pPr>
            <a:r>
              <a:rPr lang="en-US" altLang="zh-TW" dirty="0" err="1"/>
              <a:t>plt.show</a:t>
            </a:r>
            <a:r>
              <a:rPr lang="en-US" altLang="zh-TW" dirty="0"/>
              <a:t>()</a:t>
            </a:r>
          </a:p>
          <a:p>
            <a:pPr marL="457200" lvl="1" indent="0">
              <a:buNone/>
            </a:pPr>
            <a:r>
              <a:rPr lang="en-US" altLang="zh-TW" dirty="0"/>
              <a:t>df2.plot.hist()</a:t>
            </a:r>
          </a:p>
          <a:p>
            <a:pPr marL="457200" lvl="1" indent="0">
              <a:buNone/>
            </a:pPr>
            <a:r>
              <a:rPr lang="en-US" altLang="zh-TW" dirty="0" err="1"/>
              <a:t>plt.show</a:t>
            </a:r>
            <a:r>
              <a:rPr lang="en-US" altLang="zh-TW" dirty="0"/>
              <a:t>()</a:t>
            </a:r>
          </a:p>
          <a:p>
            <a:pPr marL="457200" lvl="1" indent="0">
              <a:buNone/>
            </a:pPr>
            <a:r>
              <a:rPr lang="en-US" altLang="zh-TW" dirty="0"/>
              <a:t>df2.plot.box()</a:t>
            </a:r>
          </a:p>
          <a:p>
            <a:pPr marL="457200" lvl="1" indent="0">
              <a:buNone/>
            </a:pPr>
            <a:r>
              <a:rPr lang="en-US" altLang="zh-TW" dirty="0" err="1"/>
              <a:t>plt.show</a:t>
            </a:r>
            <a:r>
              <a:rPr lang="en-US" altLang="zh-TW" dirty="0"/>
              <a:t>()</a:t>
            </a:r>
          </a:p>
          <a:p>
            <a:pPr marL="457200" lvl="1" indent="0">
              <a:buNone/>
            </a:pPr>
            <a:r>
              <a:rPr lang="en-US" altLang="zh-TW" dirty="0"/>
              <a:t>df2.plot.area()</a:t>
            </a:r>
          </a:p>
          <a:p>
            <a:pPr marL="457200" lvl="1" indent="0">
              <a:buNone/>
            </a:pPr>
            <a:r>
              <a:rPr lang="en-US" altLang="zh-TW" dirty="0" err="1"/>
              <a:t>plt.show</a:t>
            </a:r>
            <a:r>
              <a:rPr lang="en-US" altLang="zh-TW" dirty="0"/>
              <a:t>()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18734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EE6A92-D4A9-4AFE-8105-4D92D27CC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Summary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DD74B02-8E1B-46FC-BBC3-DDF89776E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 this chapter, we learned the basics of Pandas library and the important data structures, series, and </a:t>
            </a:r>
            <a:r>
              <a:rPr lang="en-US" altLang="zh-TW" dirty="0" err="1"/>
              <a:t>dataframe</a:t>
            </a:r>
            <a:r>
              <a:rPr lang="en-US" altLang="zh-TW" dirty="0"/>
              <a:t>.</a:t>
            </a:r>
          </a:p>
          <a:p>
            <a:r>
              <a:rPr lang="en-US" altLang="zh-TW" dirty="0"/>
              <a:t>From the next chapter onward, we will dive into the world of machine learning.</a:t>
            </a:r>
          </a:p>
          <a:p>
            <a:r>
              <a:rPr lang="en-US" altLang="zh-TW"/>
              <a:t>In the </a:t>
            </a:r>
            <a:r>
              <a:rPr lang="en-US" altLang="zh-TW" dirty="0"/>
              <a:t>next chapter, we will learn the basics of </a:t>
            </a:r>
            <a:r>
              <a:rPr lang="en-US" altLang="zh-TW" dirty="0" err="1"/>
              <a:t>Scikit</a:t>
            </a:r>
            <a:r>
              <a:rPr lang="en-US" altLang="zh-TW" dirty="0"/>
              <a:t>-learn.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331112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3B835F-2AA4-4CFE-AA46-EE3E30EF0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Pandas Basics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5336735-6032-42B1-A439-945812221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Pandas is the data analytics and data science library of the Scientific Python Ecosystem.</a:t>
            </a:r>
          </a:p>
          <a:p>
            <a:r>
              <a:rPr lang="en-US" altLang="zh-TW" dirty="0"/>
              <a:t>It is used for storage, manipulation, and visualization of multidimensional data.</a:t>
            </a:r>
          </a:p>
          <a:p>
            <a:r>
              <a:rPr lang="en-US" altLang="zh-TW" dirty="0"/>
              <a:t>It is more flexible than </a:t>
            </a:r>
            <a:r>
              <a:rPr lang="en-US" altLang="zh-TW" dirty="0" err="1"/>
              <a:t>Ndarrays</a:t>
            </a:r>
            <a:r>
              <a:rPr lang="en-US" altLang="zh-TW" dirty="0"/>
              <a:t> and also compatible with it.</a:t>
            </a:r>
            <a:r>
              <a:rPr lang="zh-TW" altLang="en-US" dirty="0"/>
              <a:t> </a:t>
            </a:r>
            <a:r>
              <a:rPr lang="en-US" altLang="zh-TW" dirty="0"/>
              <a:t>It means that we can use</a:t>
            </a:r>
            <a:r>
              <a:rPr lang="zh-TW" altLang="en-US" dirty="0"/>
              <a:t> </a:t>
            </a:r>
            <a:r>
              <a:rPr lang="en-US" altLang="zh-TW" dirty="0" err="1"/>
              <a:t>Ndarrays</a:t>
            </a:r>
            <a:r>
              <a:rPr lang="en-US" altLang="zh-TW" dirty="0"/>
              <a:t> to create Pandas data structures.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6382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8562CE-9858-425B-A13C-9D68B509D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4330B7B-557A-41BA-8F13-812EF8A20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We can install</a:t>
            </a:r>
            <a:r>
              <a:rPr lang="zh-TW" altLang="en-US" dirty="0"/>
              <a:t> </a:t>
            </a:r>
            <a:r>
              <a:rPr lang="en-US" altLang="zh-TW" dirty="0"/>
              <a:t>Pandas with the following command in the </a:t>
            </a:r>
            <a:r>
              <a:rPr lang="en-US" altLang="zh-TW" dirty="0" err="1"/>
              <a:t>Jupyter</a:t>
            </a:r>
            <a:r>
              <a:rPr lang="en-US" altLang="zh-TW" dirty="0"/>
              <a:t> Notebook session:</a:t>
            </a:r>
          </a:p>
          <a:p>
            <a:pPr marL="457200" lvl="1" indent="0">
              <a:buNone/>
            </a:pPr>
            <a:r>
              <a:rPr lang="en-US" altLang="zh-TW" dirty="0"/>
              <a:t>!pip3 install pandas</a:t>
            </a:r>
          </a:p>
          <a:p>
            <a:r>
              <a:rPr lang="en-US" altLang="zh-TW" dirty="0"/>
              <a:t>The following code imports the library to the current program or </a:t>
            </a:r>
            <a:r>
              <a:rPr lang="en-US" altLang="zh-TW" dirty="0" err="1"/>
              <a:t>Jupyter</a:t>
            </a:r>
            <a:r>
              <a:rPr lang="en-US" altLang="zh-TW" dirty="0"/>
              <a:t> Notebook</a:t>
            </a:r>
            <a:r>
              <a:rPr lang="zh-TW" altLang="en-US" dirty="0"/>
              <a:t> </a:t>
            </a:r>
            <a:r>
              <a:rPr lang="en-US" altLang="zh-TW" dirty="0"/>
              <a:t>session:</a:t>
            </a:r>
          </a:p>
          <a:p>
            <a:pPr marL="457200" lvl="1" indent="0">
              <a:buNone/>
            </a:pPr>
            <a:r>
              <a:rPr lang="en-US" altLang="zh-TW" dirty="0"/>
              <a:t>import pandas as pd</a:t>
            </a:r>
          </a:p>
          <a:p>
            <a:r>
              <a:rPr lang="en-US" altLang="zh-TW" dirty="0"/>
              <a:t>You can also refer to the following URL of Pandas project</a:t>
            </a:r>
            <a:r>
              <a:rPr lang="zh-TW" altLang="en-US" dirty="0"/>
              <a:t> </a:t>
            </a:r>
            <a:r>
              <a:rPr lang="en-US" altLang="zh-TW" dirty="0"/>
              <a:t>to learn more:</a:t>
            </a:r>
          </a:p>
          <a:p>
            <a:pPr marL="457200" lvl="1" indent="0">
              <a:buNone/>
            </a:pPr>
            <a:r>
              <a:rPr lang="en-US" altLang="zh-TW" dirty="0"/>
              <a:t>https://pandas.pydata.org</a:t>
            </a:r>
          </a:p>
        </p:txBody>
      </p:sp>
    </p:spTree>
    <p:extLst>
      <p:ext uri="{BB962C8B-B14F-4D97-AF65-F5344CB8AC3E}">
        <p14:creationId xmlns:p14="http://schemas.microsoft.com/office/powerpoint/2010/main" val="2793439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4B223B-79A8-46F2-B61C-252F6DC51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Series in Pandas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1B60AF8-F706-4342-B8A2-9FB1CC9A0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 Pandas series is a homogeneous one-dimensional array with an index.</a:t>
            </a:r>
          </a:p>
          <a:p>
            <a:r>
              <a:rPr lang="en-US" altLang="zh-TW" dirty="0"/>
              <a:t>It can store the</a:t>
            </a:r>
            <a:r>
              <a:rPr lang="zh-TW" altLang="en-US" dirty="0"/>
              <a:t> </a:t>
            </a:r>
            <a:r>
              <a:rPr lang="en-US" altLang="zh-TW" dirty="0"/>
              <a:t>data of any supported type. We can use lists or </a:t>
            </a:r>
            <a:r>
              <a:rPr lang="en-US" altLang="zh-TW" dirty="0" err="1"/>
              <a:t>Ndarrays</a:t>
            </a:r>
            <a:r>
              <a:rPr lang="en-US" altLang="zh-TW" dirty="0"/>
              <a:t> to create series in Pandas.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75206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E4D2B9-0B39-4B55-842C-506BD454D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BB48CC1-80BE-4DAB-ACCD-C676CD08B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pandas as pd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matplotlib.pyplot</a:t>
            </a:r>
            <a:r>
              <a:rPr lang="en-US" altLang="zh-TW" dirty="0"/>
              <a:t> as </a:t>
            </a:r>
            <a:r>
              <a:rPr lang="en-US" altLang="zh-TW" dirty="0" err="1"/>
              <a:t>plt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/>
              <a:t>s1 = </a:t>
            </a:r>
            <a:r>
              <a:rPr lang="en-US" altLang="zh-TW" dirty="0" err="1"/>
              <a:t>pd.Series</a:t>
            </a:r>
            <a:r>
              <a:rPr lang="en-US" altLang="zh-TW" dirty="0"/>
              <a:t>([5, 4, 3 , 2, 1])</a:t>
            </a:r>
          </a:p>
          <a:p>
            <a:pPr marL="457200" lvl="1" indent="0">
              <a:buNone/>
            </a:pPr>
            <a:r>
              <a:rPr lang="en-US" altLang="zh-TW" dirty="0"/>
              <a:t>print(type(s1))</a:t>
            </a:r>
          </a:p>
          <a:p>
            <a:pPr marL="457200" lvl="1" indent="0">
              <a:buNone/>
            </a:pPr>
            <a:r>
              <a:rPr lang="en-US" altLang="zh-TW" dirty="0"/>
              <a:t>s2 = </a:t>
            </a:r>
            <a:r>
              <a:rPr lang="en-US" altLang="zh-TW" dirty="0" err="1"/>
              <a:t>pd.Series</a:t>
            </a:r>
            <a:r>
              <a:rPr lang="en-US" altLang="zh-TW" dirty="0"/>
              <a:t>(</a:t>
            </a:r>
            <a:r>
              <a:rPr lang="en-US" altLang="zh-TW" dirty="0" err="1"/>
              <a:t>np.arange</a:t>
            </a:r>
            <a:r>
              <a:rPr lang="en-US" altLang="zh-TW" dirty="0"/>
              <a:t>(5)*2, </a:t>
            </a:r>
            <a:r>
              <a:rPr lang="en-US" altLang="zh-TW" dirty="0" err="1"/>
              <a:t>dtype</a:t>
            </a:r>
            <a:r>
              <a:rPr lang="en-US" altLang="zh-TW" dirty="0"/>
              <a:t>=np.uint8)</a:t>
            </a:r>
          </a:p>
          <a:p>
            <a:pPr marL="457200" lvl="1" indent="0">
              <a:buNone/>
            </a:pPr>
            <a:r>
              <a:rPr lang="en-US" altLang="zh-TW" dirty="0"/>
              <a:t>print(s2)</a:t>
            </a:r>
          </a:p>
          <a:p>
            <a:r>
              <a:rPr lang="en-US" altLang="zh-TW" dirty="0"/>
              <a:t>The first column is the index, and the second column is the data column.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6337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E4D2B9-0B39-4B55-842C-506BD454D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BB48CC1-80BE-4DAB-ACCD-C676CD08B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We can create a series by using an already defined </a:t>
            </a:r>
            <a:r>
              <a:rPr lang="en-US" altLang="zh-TW" dirty="0" err="1"/>
              <a:t>Ndarray</a:t>
            </a:r>
            <a:r>
              <a:rPr lang="en-US" altLang="zh-TW" dirty="0"/>
              <a:t> as follows:</a:t>
            </a:r>
          </a:p>
          <a:p>
            <a:r>
              <a:rPr lang="en-US" altLang="zh-TW" dirty="0"/>
              <a:t>Sample code</a:t>
            </a:r>
          </a:p>
          <a:p>
            <a:pPr marL="457200" lvl="1" indent="0">
              <a:buNone/>
            </a:pPr>
            <a:r>
              <a:rPr lang="en-US" altLang="zh-TW" dirty="0"/>
              <a:t>import pandas as pd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matplotlib.pyplot</a:t>
            </a:r>
            <a:r>
              <a:rPr lang="en-US" altLang="zh-TW" dirty="0"/>
              <a:t> as </a:t>
            </a:r>
            <a:r>
              <a:rPr lang="en-US" altLang="zh-TW" dirty="0" err="1"/>
              <a:t>plt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/>
              <a:t>arr1 = </a:t>
            </a:r>
            <a:r>
              <a:rPr lang="en-US" altLang="zh-TW" dirty="0" err="1"/>
              <a:t>np.arange</a:t>
            </a:r>
            <a:r>
              <a:rPr lang="en-US" altLang="zh-TW" dirty="0"/>
              <a:t>(5, </a:t>
            </a:r>
            <a:r>
              <a:rPr lang="en-US" altLang="zh-TW" dirty="0" err="1"/>
              <a:t>dtype</a:t>
            </a:r>
            <a:r>
              <a:rPr lang="en-US" altLang="zh-TW" dirty="0"/>
              <a:t>=np.uint8)</a:t>
            </a:r>
          </a:p>
          <a:p>
            <a:pPr marL="457200" lvl="1" indent="0">
              <a:buNone/>
            </a:pPr>
            <a:r>
              <a:rPr lang="en-US" altLang="zh-TW" dirty="0"/>
              <a:t>s3 = </a:t>
            </a:r>
            <a:r>
              <a:rPr lang="en-US" altLang="zh-TW" dirty="0" err="1"/>
              <a:t>pd.Series</a:t>
            </a:r>
            <a:r>
              <a:rPr lang="en-US" altLang="zh-TW" dirty="0"/>
              <a:t>(arr1, </a:t>
            </a:r>
            <a:r>
              <a:rPr lang="en-US" altLang="zh-TW" dirty="0" err="1"/>
              <a:t>dtype</a:t>
            </a:r>
            <a:r>
              <a:rPr lang="en-US" altLang="zh-TW" dirty="0"/>
              <a:t>=np.int16)</a:t>
            </a:r>
          </a:p>
          <a:p>
            <a:pPr marL="457200" lvl="1" indent="0">
              <a:buNone/>
            </a:pPr>
            <a:r>
              <a:rPr lang="en-US" altLang="zh-TW" dirty="0"/>
              <a:t>s3</a:t>
            </a:r>
          </a:p>
          <a:p>
            <a:r>
              <a:rPr lang="en-US" altLang="zh-TW" dirty="0"/>
              <a:t>In this case, the data type of the series will be considered as the final data type.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64770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F3806CC-5D0E-4BDE-8187-C631C40B5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Properties of Series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0F204F-8C4D-43AC-951E-D8A72F6C1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/>
              <a:t>Sample</a:t>
            </a:r>
            <a:r>
              <a:rPr lang="zh-TW" altLang="en-US" dirty="0"/>
              <a:t> </a:t>
            </a:r>
            <a:r>
              <a:rPr lang="en-US" altLang="zh-TW" dirty="0"/>
              <a:t>code</a:t>
            </a:r>
          </a:p>
          <a:p>
            <a:pPr marL="457200" lvl="1" indent="0">
              <a:buNone/>
            </a:pPr>
            <a:r>
              <a:rPr lang="en-US" altLang="zh-TW" dirty="0"/>
              <a:t>import pandas as pd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matplotlib.pyplot</a:t>
            </a:r>
            <a:r>
              <a:rPr lang="en-US" altLang="zh-TW" dirty="0"/>
              <a:t> as </a:t>
            </a:r>
            <a:r>
              <a:rPr lang="en-US" altLang="zh-TW" dirty="0" err="1"/>
              <a:t>plt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/>
              <a:t>arr1 = </a:t>
            </a:r>
            <a:r>
              <a:rPr lang="en-US" altLang="zh-TW" dirty="0" err="1"/>
              <a:t>np.arange</a:t>
            </a:r>
            <a:r>
              <a:rPr lang="en-US" altLang="zh-TW" dirty="0"/>
              <a:t>(5, </a:t>
            </a:r>
            <a:r>
              <a:rPr lang="en-US" altLang="zh-TW" dirty="0" err="1"/>
              <a:t>dtype</a:t>
            </a:r>
            <a:r>
              <a:rPr lang="en-US" altLang="zh-TW" dirty="0"/>
              <a:t>=np.uint8)</a:t>
            </a:r>
          </a:p>
          <a:p>
            <a:pPr marL="457200" lvl="1" indent="0">
              <a:buNone/>
            </a:pPr>
            <a:r>
              <a:rPr lang="en-US" altLang="zh-TW" dirty="0"/>
              <a:t>s3 = </a:t>
            </a:r>
            <a:r>
              <a:rPr lang="en-US" altLang="zh-TW" dirty="0" err="1"/>
              <a:t>pd.Series</a:t>
            </a:r>
            <a:r>
              <a:rPr lang="en-US" altLang="zh-TW" dirty="0"/>
              <a:t>(arr1, </a:t>
            </a:r>
            <a:r>
              <a:rPr lang="en-US" altLang="zh-TW" dirty="0" err="1"/>
              <a:t>dtype</a:t>
            </a:r>
            <a:r>
              <a:rPr lang="en-US" altLang="zh-TW" dirty="0"/>
              <a:t>=np.int16)</a:t>
            </a:r>
          </a:p>
          <a:p>
            <a:pPr marL="457200" lvl="1" indent="0">
              <a:buNone/>
            </a:pPr>
            <a:r>
              <a:rPr lang="en-US" altLang="zh-TW" dirty="0"/>
              <a:t>print(s3.values)</a:t>
            </a:r>
          </a:p>
          <a:p>
            <a:pPr marL="457200" lvl="1" indent="0">
              <a:buNone/>
            </a:pPr>
            <a:r>
              <a:rPr lang="en-US" altLang="zh-TW" dirty="0"/>
              <a:t>print(s3.array)</a:t>
            </a:r>
          </a:p>
          <a:p>
            <a:pPr marL="457200" lvl="1" indent="0">
              <a:buNone/>
            </a:pPr>
            <a:r>
              <a:rPr lang="en-US" altLang="zh-TW" dirty="0"/>
              <a:t>print(s3.index)</a:t>
            </a:r>
          </a:p>
          <a:p>
            <a:pPr marL="457200" lvl="1" indent="0">
              <a:buNone/>
            </a:pPr>
            <a:r>
              <a:rPr lang="en-US" altLang="zh-TW" dirty="0"/>
              <a:t>print(s3.dtype)</a:t>
            </a:r>
          </a:p>
          <a:p>
            <a:pPr marL="457200" lvl="1" indent="0">
              <a:buNone/>
            </a:pPr>
            <a:r>
              <a:rPr lang="en-US" altLang="zh-TW" dirty="0"/>
              <a:t>print(s3.shape)</a:t>
            </a:r>
          </a:p>
          <a:p>
            <a:pPr marL="457200" lvl="1" indent="0">
              <a:buNone/>
            </a:pPr>
            <a:r>
              <a:rPr lang="en-US" altLang="zh-TW" dirty="0"/>
              <a:t>print(s3.size)</a:t>
            </a:r>
          </a:p>
          <a:p>
            <a:pPr marL="457200" lvl="1" indent="0">
              <a:buNone/>
            </a:pPr>
            <a:r>
              <a:rPr lang="en-US" altLang="zh-TW" dirty="0"/>
              <a:t>print(s3.nbytes)</a:t>
            </a:r>
          </a:p>
          <a:p>
            <a:pPr marL="457200" lvl="1" indent="0">
              <a:buNone/>
            </a:pPr>
            <a:r>
              <a:rPr lang="en-US" altLang="zh-TW" dirty="0"/>
              <a:t>print(s3.ndim)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9858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D2769C-92D4-4042-97F2-2D37C8FC3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Pandas </a:t>
            </a:r>
            <a:r>
              <a:rPr lang="en-US" altLang="zh-TW" b="1" dirty="0" err="1"/>
              <a:t>Dataframes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1BC1132-8026-415A-8A56-EA67DCDD8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We can use a two-dimensional indexed and built-in data structure of Pandas known as </a:t>
            </a:r>
            <a:r>
              <a:rPr lang="en-US" altLang="zh-TW" dirty="0" err="1"/>
              <a:t>dataframe</a:t>
            </a:r>
            <a:r>
              <a:rPr lang="en-US" altLang="zh-TW" dirty="0"/>
              <a:t>.</a:t>
            </a:r>
          </a:p>
          <a:p>
            <a:r>
              <a:rPr lang="en-US" altLang="zh-TW" dirty="0"/>
              <a:t>We can create </a:t>
            </a:r>
            <a:r>
              <a:rPr lang="en-US" altLang="zh-TW" dirty="0" err="1"/>
              <a:t>dataframes</a:t>
            </a:r>
            <a:r>
              <a:rPr lang="en-US" altLang="zh-TW" dirty="0"/>
              <a:t> from series, </a:t>
            </a:r>
            <a:r>
              <a:rPr lang="en-US" altLang="zh-TW" dirty="0" err="1"/>
              <a:t>Ndarrays</a:t>
            </a:r>
            <a:r>
              <a:rPr lang="en-US" altLang="zh-TW" dirty="0"/>
              <a:t>, lists, and dictionaries.</a:t>
            </a:r>
          </a:p>
          <a:p>
            <a:r>
              <a:rPr lang="en-US" altLang="zh-TW" dirty="0"/>
              <a:t>You can consider </a:t>
            </a:r>
            <a:r>
              <a:rPr lang="en-US" altLang="zh-TW" dirty="0" err="1"/>
              <a:t>dataframes</a:t>
            </a:r>
            <a:r>
              <a:rPr lang="en-US" altLang="zh-TW" dirty="0"/>
              <a:t> analogous to tables in the databases.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9365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1BF120-275E-4F42-9BFA-A79C225C6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3FC7478-FF13-4FC6-BB61-C0E2B09BA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Let’s create a dictionary of population data for cities as follows:</a:t>
            </a:r>
          </a:p>
          <a:p>
            <a:pPr marL="457200" lvl="1" indent="0">
              <a:buNone/>
            </a:pPr>
            <a:r>
              <a:rPr lang="en-US" altLang="zh-TW" dirty="0"/>
              <a:t>import pandas as pd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numpy</a:t>
            </a:r>
            <a:r>
              <a:rPr lang="en-US" altLang="zh-TW" dirty="0"/>
              <a:t> as np</a:t>
            </a:r>
          </a:p>
          <a:p>
            <a:pPr marL="457200" lvl="1" indent="0">
              <a:buNone/>
            </a:pPr>
            <a:r>
              <a:rPr lang="en-US" altLang="zh-TW" dirty="0"/>
              <a:t>import </a:t>
            </a:r>
            <a:r>
              <a:rPr lang="en-US" altLang="zh-TW" dirty="0" err="1"/>
              <a:t>matplotlib.pyplot</a:t>
            </a:r>
            <a:r>
              <a:rPr lang="en-US" altLang="zh-TW" dirty="0"/>
              <a:t> as </a:t>
            </a:r>
            <a:r>
              <a:rPr lang="en-US" altLang="zh-TW" dirty="0" err="1"/>
              <a:t>plt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/>
              <a:t>data = {'city': ['Bangalore', 'Bangalore', 'Bangalore', 'Mumbai', 'Mumbai', 'Mumbai'], </a:t>
            </a:r>
          </a:p>
          <a:p>
            <a:pPr marL="457200" lvl="1" indent="0">
              <a:buNone/>
            </a:pPr>
            <a:r>
              <a:rPr lang="en-US" altLang="zh-TW" dirty="0"/>
              <a:t>    'year': [2020, 2021, 2022, 2020, 2021, 2022,],</a:t>
            </a:r>
          </a:p>
          <a:p>
            <a:pPr marL="457200" lvl="1" indent="0">
              <a:buNone/>
            </a:pPr>
            <a:r>
              <a:rPr lang="en-US" altLang="zh-TW" dirty="0"/>
              <a:t>    'population': [10.0, 10.1, 10.2, 5.2, 5.3, 5.5]}</a:t>
            </a:r>
          </a:p>
          <a:p>
            <a:pPr marL="457200" lvl="1" indent="0">
              <a:buNone/>
            </a:pPr>
            <a:r>
              <a:rPr lang="en-US" altLang="zh-TW" dirty="0"/>
              <a:t>df1 = </a:t>
            </a:r>
            <a:r>
              <a:rPr lang="en-US" altLang="zh-TW" dirty="0" err="1"/>
              <a:t>pd.DataFrame</a:t>
            </a:r>
            <a:r>
              <a:rPr lang="en-US" altLang="zh-TW" dirty="0"/>
              <a:t>(data)</a:t>
            </a:r>
          </a:p>
          <a:p>
            <a:pPr marL="457200" lvl="1" indent="0">
              <a:buNone/>
            </a:pPr>
            <a:r>
              <a:rPr lang="en-US" altLang="zh-TW" dirty="0"/>
              <a:t>print(df1)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7133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959</Words>
  <Application>Microsoft Office PowerPoint</Application>
  <PresentationFormat>寬螢幕</PresentationFormat>
  <Paragraphs>112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8" baseType="lpstr">
      <vt:lpstr>新細明體</vt:lpstr>
      <vt:lpstr>Arial</vt:lpstr>
      <vt:lpstr>Calibri</vt:lpstr>
      <vt:lpstr>Calibri Light</vt:lpstr>
      <vt:lpstr>Office 佈景主題</vt:lpstr>
      <vt:lpstr>Chapter 4 Introduction to Pandas</vt:lpstr>
      <vt:lpstr>Pandas Basics</vt:lpstr>
      <vt:lpstr>PowerPoint 簡報</vt:lpstr>
      <vt:lpstr>Series in Pandas</vt:lpstr>
      <vt:lpstr>PowerPoint 簡報</vt:lpstr>
      <vt:lpstr>PowerPoint 簡報</vt:lpstr>
      <vt:lpstr>Properties of Series</vt:lpstr>
      <vt:lpstr>Pandas Dataframes</vt:lpstr>
      <vt:lpstr>PowerPoint 簡報</vt:lpstr>
      <vt:lpstr>PowerPoint 簡報</vt:lpstr>
      <vt:lpstr>Visualizing the Data in Dataframes</vt:lpstr>
      <vt:lpstr>PowerPoint 簡報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1 Introducing AI</dc:title>
  <dc:creator>csshieh</dc:creator>
  <cp:lastModifiedBy>csshieh</cp:lastModifiedBy>
  <cp:revision>77</cp:revision>
  <dcterms:created xsi:type="dcterms:W3CDTF">2022-09-14T14:10:43Z</dcterms:created>
  <dcterms:modified xsi:type="dcterms:W3CDTF">2022-11-10T12:59:40Z</dcterms:modified>
</cp:coreProperties>
</file>